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CC281-6CEA-4E7C-B388-332C6AD2AC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CB3EAE-D092-B301-88E7-4A60BA12E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7ABCD-CD55-7380-64C7-E96DBE357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1AF5-0F25-4924-8BCF-E2A82B2860FA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10DA1-183D-95FC-639A-955944DF8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67A39-3C2E-CA78-9AB7-485C0361B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7BA75-326E-43A3-998F-94692DD64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04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74869-EDE1-1583-535B-6174DF2B8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69729-E426-9C88-617D-F98360105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608C8-2F70-614C-1F37-6014751C3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1AF5-0F25-4924-8BCF-E2A82B2860FA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AAE38-E41A-C0B9-F708-FAB445143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1899BB-8461-D48E-D870-58867024D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7BA75-326E-43A3-998F-94692DD64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41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82117-4199-2996-1097-A0C4550A9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C478E-43AC-2D91-6198-968F48E1E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DFF5B-EFBE-E004-AE89-B43A6E0B3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1AF5-0F25-4924-8BCF-E2A82B2860FA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E4A12-255E-9F68-D368-6F19B5F3D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95AD-F726-7A3E-46BE-0685E0104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7BA75-326E-43A3-998F-94692DD64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62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7E071-FBE2-46A4-CB67-6FB402454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31288-D488-6801-3FF8-6F9323202E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C2E983-8FA3-7F01-AE46-B0505A3C9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A73C35-D941-550F-02C2-D5E513298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1AF5-0F25-4924-8BCF-E2A82B2860FA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1798C-44F5-F55F-0B5A-BC275CF86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EB529-3428-3DE3-DEA5-63C728DF3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7BA75-326E-43A3-998F-94692DD64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86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1F389-AFD3-A3DB-0B4B-72C4F4E59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241B4-CA89-E736-479D-7C56C9781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AF270-38CA-020E-4CF3-D4ECEB71EA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5909FE-ACCB-AB52-F27F-1D5D097287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80FB02-9CE9-771E-83E8-EC99848712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40BB7C-2D4C-B8D6-0C26-DE69242C0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1AF5-0F25-4924-8BCF-E2A82B2860FA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DCDE49-A2D7-2161-8486-BA961C278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0A00E8-7DA2-AA8E-B87C-244C059D3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7BA75-326E-43A3-998F-94692DD64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98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C29B3-BD85-FF0A-EEEE-5F4DCBA3A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BEB230-C648-EB44-7A73-51C564CFC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1AF5-0F25-4924-8BCF-E2A82B2860FA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095045-0B18-B876-258F-5182D285D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DBE714-CBB9-0A4C-C170-04E7163F9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7BA75-326E-43A3-998F-94692DD64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57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C72C4A-AFB7-1E3C-9FBB-FB024CCE2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1AF5-0F25-4924-8BCF-E2A82B2860FA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04C69-03B5-1C9D-7F9C-A6F2398CA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075ED-AD68-31A6-37FA-095E3D5CE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7BA75-326E-43A3-998F-94692DD64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86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402A5-9D25-7C97-5139-00F3EB2C4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257E9-5077-CB63-BDFB-2A6B820A4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2C466-C66F-400A-5E66-275A708ED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9FC9F1-41DA-FBDA-6DC6-5133F2E26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1AF5-0F25-4924-8BCF-E2A82B2860FA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02C60-BB71-7624-F95A-B2C5B5221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BEE8E7-119D-27F5-4ECB-9055EDA99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7BA75-326E-43A3-998F-94692DD64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13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593FC-AFA0-E319-9F17-AFCBC53DB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B548B3-DC4D-DB2B-199E-3662655482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A69A1-9135-749E-EFF8-69C14B057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9885F7-0293-87C2-6326-9744891E4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1AF5-0F25-4924-8BCF-E2A82B2860FA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B8B635-EE2A-D2FB-81DB-2CFD09FEB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F94005-0CD8-E0F9-D9A3-0DA1D1B2F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7BA75-326E-43A3-998F-94692DD64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12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1CF61-64D6-317F-C2EA-8538C4D4B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53BF70-825D-96D4-1837-F78B47161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390D0-1D1A-CC5A-97F7-FA69DC4EA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1AF5-0F25-4924-8BCF-E2A82B2860FA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5B742-CF2B-2935-2902-5945081DE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51BC0-7B7B-EB43-6988-E1348DB18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7BA75-326E-43A3-998F-94692DD64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66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5E9616-91E9-E148-8562-0572E2900D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950FF-1F7A-9EE9-28A3-EEBB871FA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B176D-F2F5-5B7F-39E6-CCDF68D21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B1AF5-0F25-4924-8BCF-E2A82B2860FA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847EE-3CF4-3BC4-45EE-D5459FA9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6B588-1C81-DB03-A6A1-3945A3EF0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7BA75-326E-43A3-998F-94692DD64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8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B8FDD2-99F5-6E79-4A9D-C18AB8DBE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1AA30C-236E-D2FE-E7D9-1DA7B6F2A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A981B-7126-94FD-5408-3A9898B0D0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8B1AF5-0F25-4924-8BCF-E2A82B2860FA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49635-5A7C-DB3B-484E-828CA7980A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2FAC0-5807-2D91-3796-E2B12B795A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B7BA75-326E-43A3-998F-94692DD64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191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344DA-2C5C-58CA-F52E-CAEE4AB37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8E04E86-3A84-F545-A5C4-258EDE5F2447}"/>
              </a:ext>
            </a:extLst>
          </p:cNvPr>
          <p:cNvSpPr txBox="1"/>
          <p:nvPr/>
        </p:nvSpPr>
        <p:spPr>
          <a:xfrm>
            <a:off x="402785" y="113627"/>
            <a:ext cx="90333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b="1" dirty="0">
                <a:solidFill>
                  <a:srgbClr val="702E3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Летни стажове 202</a:t>
            </a:r>
            <a:r>
              <a:rPr lang="tr-TR" sz="4400" b="1" dirty="0">
                <a:solidFill>
                  <a:srgbClr val="702E3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6</a:t>
            </a:r>
            <a:endParaRPr lang="en-TR" sz="4400" b="1" dirty="0">
              <a:solidFill>
                <a:srgbClr val="702E3F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30B432-5D29-5822-AD1A-6E38EF678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5469" y="113627"/>
            <a:ext cx="2238687" cy="10955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6149D3-ADBB-566E-E32A-CA574EC2F89E}"/>
              </a:ext>
            </a:extLst>
          </p:cNvPr>
          <p:cNvSpPr txBox="1"/>
          <p:nvPr/>
        </p:nvSpPr>
        <p:spPr>
          <a:xfrm>
            <a:off x="5132439" y="1584291"/>
            <a:ext cx="6735096" cy="5581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bg-BG" b="1" dirty="0">
                <a:solidFill>
                  <a:srgbClr val="782E3C"/>
                </a:solidFill>
                <a:latin typeface="Microsoft Sans Serif"/>
                <a:cs typeface="Microsoft Sans Serif"/>
              </a:rPr>
              <a:t>Кой може да кандидатства?</a:t>
            </a:r>
            <a:endParaRPr lang="en-US" b="1" dirty="0">
              <a:solidFill>
                <a:srgbClr val="782E3C"/>
              </a:solidFill>
              <a:latin typeface="Microsoft Sans Serif"/>
              <a:cs typeface="Microsoft Sans Serif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dirty="0">
                <a:solidFill>
                  <a:srgbClr val="782E3C"/>
                </a:solidFill>
                <a:latin typeface="Microsoft Sans Serif"/>
                <a:cs typeface="Microsoft Sans Serif"/>
              </a:rPr>
              <a:t>студенти, степен „Бакалавър“ </a:t>
            </a:r>
            <a:r>
              <a:rPr lang="en-US" dirty="0">
                <a:solidFill>
                  <a:srgbClr val="782E3C"/>
                </a:solidFill>
                <a:latin typeface="Microsoft Sans Serif"/>
                <a:cs typeface="Microsoft Sans Serif"/>
              </a:rPr>
              <a:t>III – IV </a:t>
            </a:r>
            <a:r>
              <a:rPr lang="bg-BG" dirty="0">
                <a:solidFill>
                  <a:srgbClr val="782E3C"/>
                </a:solidFill>
                <a:latin typeface="Microsoft Sans Serif"/>
                <a:cs typeface="Microsoft Sans Serif"/>
              </a:rPr>
              <a:t>курс</a:t>
            </a:r>
            <a:endParaRPr lang="en-US" dirty="0">
              <a:solidFill>
                <a:srgbClr val="782E3C"/>
              </a:solidFill>
              <a:latin typeface="Microsoft Sans Serif"/>
              <a:cs typeface="Microsoft Sans Serif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dirty="0">
                <a:solidFill>
                  <a:srgbClr val="782E3C"/>
                </a:solidFill>
                <a:latin typeface="Microsoft Sans Serif"/>
                <a:cs typeface="Microsoft Sans Serif"/>
              </a:rPr>
              <a:t>студенти, степен „Магистър“ ;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bg-BG" dirty="0">
              <a:solidFill>
                <a:srgbClr val="782E3C"/>
              </a:solidFill>
              <a:latin typeface="Microsoft Sans Serif"/>
              <a:cs typeface="Microsoft Sans Serif"/>
            </a:endParaRPr>
          </a:p>
          <a:p>
            <a:pPr lvl="0">
              <a:lnSpc>
                <a:spcPct val="115000"/>
              </a:lnSpc>
            </a:pPr>
            <a:r>
              <a:rPr lang="bg-BG" b="1" dirty="0">
                <a:solidFill>
                  <a:srgbClr val="782E3C"/>
                </a:solidFill>
                <a:latin typeface="Microsoft Sans Serif"/>
                <a:cs typeface="Microsoft Sans Serif"/>
              </a:rPr>
              <a:t>Направления: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bg-BG" dirty="0">
                <a:solidFill>
                  <a:srgbClr val="782E3C"/>
                </a:solidFill>
                <a:latin typeface="Microsoft Sans Serif"/>
                <a:cs typeface="Microsoft Sans Serif"/>
              </a:rPr>
              <a:t>Технолог в производство на шоколад и шоколадови изделия </a:t>
            </a:r>
          </a:p>
          <a:p>
            <a:pPr marL="285750" lvl="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bg-BG" dirty="0">
                <a:solidFill>
                  <a:srgbClr val="782E3C"/>
                </a:solidFill>
                <a:latin typeface="Microsoft Sans Serif"/>
                <a:cs typeface="Microsoft Sans Serif"/>
              </a:rPr>
              <a:t>Качество и безопастност на храните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bg-BG" dirty="0">
              <a:solidFill>
                <a:srgbClr val="782E3C"/>
              </a:solidFill>
              <a:latin typeface="Microsoft Sans Serif"/>
              <a:cs typeface="Microsoft Sans Serif"/>
            </a:endParaRPr>
          </a:p>
          <a:p>
            <a:pPr lvl="0">
              <a:lnSpc>
                <a:spcPct val="115000"/>
              </a:lnSpc>
            </a:pPr>
            <a:r>
              <a:rPr lang="bg-BG" b="1" dirty="0">
                <a:solidFill>
                  <a:srgbClr val="782E3C"/>
                </a:solidFill>
                <a:latin typeface="Microsoft Sans Serif"/>
                <a:cs typeface="Microsoft Sans Serif"/>
              </a:rPr>
              <a:t>Ние предлагаме</a:t>
            </a:r>
            <a:r>
              <a:rPr lang="en-US" b="1" dirty="0">
                <a:solidFill>
                  <a:srgbClr val="782E3C"/>
                </a:solidFill>
                <a:latin typeface="Microsoft Sans Serif"/>
                <a:cs typeface="Microsoft Sans Serif"/>
              </a:rPr>
              <a:t>:</a:t>
            </a:r>
            <a:endParaRPr lang="bg-BG" b="1" dirty="0">
              <a:solidFill>
                <a:srgbClr val="782E3C"/>
              </a:solidFill>
              <a:latin typeface="Microsoft Sans Serif"/>
              <a:cs typeface="Microsoft Sans Serif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dirty="0">
                <a:solidFill>
                  <a:srgbClr val="782E3C"/>
                </a:solidFill>
                <a:latin typeface="Microsoft Sans Serif"/>
                <a:cs typeface="Microsoft Sans Serif"/>
              </a:rPr>
              <a:t>Заплащане по време на стажа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dirty="0">
                <a:solidFill>
                  <a:srgbClr val="782E3C"/>
                </a:solidFill>
                <a:latin typeface="Microsoft Sans Serif"/>
                <a:cs typeface="Microsoft Sans Serif"/>
              </a:rPr>
              <a:t>Ментор и програма за развитие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dirty="0">
                <a:solidFill>
                  <a:srgbClr val="782E3C"/>
                </a:solidFill>
                <a:latin typeface="Microsoft Sans Serif"/>
                <a:cs typeface="Microsoft Sans Serif"/>
              </a:rPr>
              <a:t>Осигурен транспопрт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dirty="0">
                <a:solidFill>
                  <a:srgbClr val="782E3C"/>
                </a:solidFill>
                <a:latin typeface="Microsoft Sans Serif"/>
                <a:cs typeface="Microsoft Sans Serif"/>
              </a:rPr>
              <a:t>Ваучери за храна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dirty="0">
                <a:solidFill>
                  <a:srgbClr val="782E3C"/>
                </a:solidFill>
                <a:latin typeface="Microsoft Sans Serif"/>
                <a:cs typeface="Microsoft Sans Serif"/>
              </a:rPr>
              <a:t>Мултиспорт карта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bg-BG" dirty="0">
              <a:solidFill>
                <a:srgbClr val="782E3C"/>
              </a:solidFill>
              <a:latin typeface="Microsoft Sans Serif"/>
              <a:cs typeface="Microsoft Sans Serif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bg-BG" dirty="0">
              <a:solidFill>
                <a:srgbClr val="782E3C"/>
              </a:solidFill>
              <a:latin typeface="Microsoft Sans Serif"/>
              <a:cs typeface="Microsoft Sans Serif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817E47-6760-EEA7-CF0E-71E068F35F80}"/>
              </a:ext>
            </a:extLst>
          </p:cNvPr>
          <p:cNvSpPr txBox="1"/>
          <p:nvPr/>
        </p:nvSpPr>
        <p:spPr>
          <a:xfrm>
            <a:off x="217844" y="1030086"/>
            <a:ext cx="111104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>
                <a:solidFill>
                  <a:srgbClr val="782E3C"/>
                </a:solidFill>
                <a:latin typeface="Microsoft Sans Serif"/>
                <a:cs typeface="Microsoft Sans Serif"/>
              </a:rPr>
              <a:t>Ново начало – старт на професионалната ви кариера и професионално развитие</a:t>
            </a:r>
            <a:endParaRPr lang="en-US" sz="2000" dirty="0">
              <a:solidFill>
                <a:srgbClr val="782E3C"/>
              </a:solidFill>
              <a:latin typeface="Microsoft Sans Serif"/>
              <a:cs typeface="Microsoft Sans Serif"/>
            </a:endParaRPr>
          </a:p>
          <a:p>
            <a:endParaRPr lang="en-US" dirty="0"/>
          </a:p>
        </p:txBody>
      </p:sp>
      <p:pic>
        <p:nvPicPr>
          <p:cNvPr id="6" name="Picture 5" descr="A group of people in white coats&#10;&#10;AI-generated content may be incorrect.">
            <a:extLst>
              <a:ext uri="{FF2B5EF4-FFF2-40B4-BE49-F238E27FC236}">
                <a16:creationId xmlns:a16="http://schemas.microsoft.com/office/drawing/2014/main" id="{6C7BE469-CAD3-0196-B879-9157F3B50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44" y="2489862"/>
            <a:ext cx="4450736" cy="33380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10146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72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Arial Black</vt:lpstr>
      <vt:lpstr>Microsoft Sans Serif</vt:lpstr>
      <vt:lpstr>Symbol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Semra Alieva</dc:creator>
  <cp:lastModifiedBy>Semra Alieva</cp:lastModifiedBy>
  <cp:revision>3</cp:revision>
  <dcterms:created xsi:type="dcterms:W3CDTF">2025-03-26T12:28:25Z</dcterms:created>
  <dcterms:modified xsi:type="dcterms:W3CDTF">2026-05-13T12:05:14Z</dcterms:modified>
</cp:coreProperties>
</file>